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2" r:id="rId8"/>
    <p:sldId id="274" r:id="rId9"/>
    <p:sldId id="275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62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83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26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663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05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57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7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85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21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41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98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68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73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325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8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24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DBED3-5CB0-4D5F-8EAA-2108CBD7C24A}" type="datetimeFigureOut">
              <a:rPr lang="ru-RU" smtClean="0"/>
              <a:pPr/>
              <a:t>30.10.2023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97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42889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dirty="0" smtClean="0"/>
              <a:t>ОСНОВНОЙ ГОСУДАРСТВЕННЫЙ ЭКЗАМЕН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25465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accent6"/>
                </a:solidFill>
              </a:rPr>
              <a:t>ОГЭ 202</a:t>
            </a:r>
            <a:r>
              <a:rPr lang="en-US" sz="7200" dirty="0" smtClean="0">
                <a:solidFill>
                  <a:schemeClr val="accent6"/>
                </a:solidFill>
              </a:rPr>
              <a:t>4</a:t>
            </a:r>
            <a:endParaRPr lang="ru-RU" sz="7200" dirty="0" smtClean="0">
              <a:solidFill>
                <a:schemeClr val="accent6"/>
              </a:solidFill>
            </a:endParaRPr>
          </a:p>
          <a:p>
            <a:endParaRPr lang="ru-RU" sz="1900" i="1" dirty="0" smtClean="0">
              <a:solidFill>
                <a:schemeClr val="tx1"/>
              </a:solidFill>
            </a:endParaRPr>
          </a:p>
          <a:p>
            <a:r>
              <a:rPr lang="ru-RU" sz="1900" i="1" dirty="0" smtClean="0">
                <a:solidFill>
                  <a:schemeClr val="tx1"/>
                </a:solidFill>
              </a:rPr>
              <a:t>Заместитель </a:t>
            </a:r>
            <a:r>
              <a:rPr lang="ru-RU" sz="1900" i="1" dirty="0">
                <a:solidFill>
                  <a:schemeClr val="tx1"/>
                </a:solidFill>
              </a:rPr>
              <a:t>директора ГБОУ СОШ №382</a:t>
            </a:r>
          </a:p>
          <a:p>
            <a:r>
              <a:rPr lang="ru-RU" sz="1900" i="1" dirty="0">
                <a:solidFill>
                  <a:schemeClr val="tx1"/>
                </a:solidFill>
              </a:rPr>
              <a:t>Маслова  Светлана Станиславовна</a:t>
            </a:r>
          </a:p>
          <a:p>
            <a:endParaRPr lang="ru-RU" sz="72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Апелляция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О нарушении установленного порядка проведения ОГЭ </a:t>
            </a:r>
            <a:r>
              <a:rPr lang="ru-RU" sz="2400" dirty="0" smtClean="0">
                <a:solidFill>
                  <a:srgbClr val="FF0000"/>
                </a:solidFill>
              </a:rPr>
              <a:t>подается в день экзамена, не покидая пункта проведения экзамена.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 smtClean="0"/>
              <a:t>О несогласии с результатами ОГЭ </a:t>
            </a:r>
            <a:r>
              <a:rPr lang="ru-RU" sz="2400" dirty="0" smtClean="0">
                <a:solidFill>
                  <a:srgbClr val="FF0000"/>
                </a:solidFill>
              </a:rPr>
              <a:t>подается в течении 2-х рабочих дней после официального  объявления результатов экзамена.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Информирование о ОГЭ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 </a:t>
            </a:r>
            <a:r>
              <a:rPr lang="ru-RU" sz="2800" b="1" dirty="0" smtClean="0"/>
              <a:t>Информационный </a:t>
            </a:r>
            <a:r>
              <a:rPr lang="ru-RU" sz="2800" b="1" dirty="0"/>
              <a:t>портал О</a:t>
            </a:r>
            <a:r>
              <a:rPr lang="ru-RU" sz="2800" b="1" dirty="0" smtClean="0"/>
              <a:t>ГЭ и </a:t>
            </a:r>
            <a:r>
              <a:rPr lang="ru-RU" sz="2800" b="1" dirty="0" smtClean="0">
                <a:solidFill>
                  <a:schemeClr val="tx1"/>
                </a:solidFill>
              </a:rPr>
              <a:t>результаты </a:t>
            </a:r>
            <a:r>
              <a:rPr lang="ru-RU" sz="2800" b="1" dirty="0">
                <a:solidFill>
                  <a:schemeClr val="tx1"/>
                </a:solidFill>
              </a:rPr>
              <a:t>экзаменов</a:t>
            </a:r>
          </a:p>
          <a:p>
            <a:pPr algn="ctr">
              <a:buNone/>
            </a:pPr>
            <a:r>
              <a:rPr lang="ru-RU" sz="2800" b="1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ege.spb.ru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endParaRPr lang="ru-RU" sz="2800" dirty="0"/>
          </a:p>
          <a:p>
            <a:pPr algn="ctr">
              <a:buNone/>
            </a:pPr>
            <a:r>
              <a:rPr lang="en-US" sz="2800" dirty="0" smtClean="0"/>
              <a:t> </a:t>
            </a:r>
            <a:r>
              <a:rPr lang="ru-RU" sz="2800" dirty="0" smtClean="0"/>
              <a:t> Открытый </a:t>
            </a:r>
            <a:r>
              <a:rPr lang="ru-RU" sz="2800" dirty="0"/>
              <a:t>банк заданий </a:t>
            </a:r>
            <a:r>
              <a:rPr lang="ru-RU" sz="2800" dirty="0" smtClean="0"/>
              <a:t>ОГЭ</a:t>
            </a:r>
            <a:r>
              <a:rPr lang="ru-RU" sz="2800" dirty="0"/>
              <a:t>: http://</a:t>
            </a:r>
            <a:r>
              <a:rPr lang="ru-RU" sz="2800" dirty="0" smtClean="0"/>
              <a:t>www.fi</a:t>
            </a:r>
            <a:r>
              <a:rPr lang="en-US" sz="2800" dirty="0" smtClean="0"/>
              <a:t>p</a:t>
            </a:r>
            <a:r>
              <a:rPr lang="ru-RU" sz="2800" dirty="0" smtClean="0"/>
              <a:t>i.ru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Общая информация о ОГЭ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b="1" dirty="0" err="1" smtClean="0"/>
              <a:t>Минпросвещения</a:t>
            </a:r>
            <a:r>
              <a:rPr lang="ru-RU" sz="4900" b="1" dirty="0" smtClean="0"/>
              <a:t> России и Федеральная служба по надзору в сфере образования и науки определяет сроки и единое расписание проведения ОГЭ.</a:t>
            </a:r>
          </a:p>
          <a:p>
            <a:pPr algn="ctr">
              <a:buNone/>
            </a:pPr>
            <a:endParaRPr lang="ru-RU" sz="4300" b="1" dirty="0" smtClean="0"/>
          </a:p>
          <a:p>
            <a:pPr algn="ctr">
              <a:buNone/>
            </a:pPr>
            <a:r>
              <a:rPr lang="ru-RU" sz="4300" b="1" dirty="0" smtClean="0"/>
              <a:t>Подробную информацию можно получить </a:t>
            </a:r>
            <a:r>
              <a:rPr lang="ru-RU" sz="4300" b="1" dirty="0" smtClean="0">
                <a:solidFill>
                  <a:srgbClr val="FF0000"/>
                </a:solidFill>
              </a:rPr>
              <a:t>на сайте:</a:t>
            </a:r>
            <a:r>
              <a:rPr lang="en-US" sz="4300" b="1" u="sng" dirty="0" smtClean="0">
                <a:solidFill>
                  <a:srgbClr val="FF0000"/>
                </a:solidFill>
              </a:rPr>
              <a:t>ege.spb.ru</a:t>
            </a:r>
            <a:endParaRPr lang="ru-RU" sz="4300" b="1" u="sng" dirty="0" smtClean="0">
              <a:solidFill>
                <a:srgbClr val="FF0000"/>
              </a:solidFill>
            </a:endParaRPr>
          </a:p>
          <a:p>
            <a:endParaRPr lang="ru-RU" sz="38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4900" b="1" u="sng" dirty="0" smtClean="0">
                <a:solidFill>
                  <a:schemeClr val="tx1"/>
                </a:solidFill>
              </a:rPr>
              <a:t>Основной документ</a:t>
            </a:r>
          </a:p>
          <a:p>
            <a:pPr>
              <a:buNone/>
            </a:pPr>
            <a:r>
              <a:rPr lang="ru-RU" sz="4900" b="1" dirty="0" smtClean="0">
                <a:solidFill>
                  <a:schemeClr val="tx1"/>
                </a:solidFill>
              </a:rPr>
              <a:t>Приказ </a:t>
            </a:r>
            <a:r>
              <a:rPr lang="ru-RU" sz="4900" b="1" dirty="0" err="1">
                <a:solidFill>
                  <a:schemeClr val="tx1"/>
                </a:solidFill>
              </a:rPr>
              <a:t>Минпросвещения</a:t>
            </a:r>
            <a:r>
              <a:rPr lang="ru-RU" sz="4900" b="1" dirty="0">
                <a:solidFill>
                  <a:schemeClr val="tx1"/>
                </a:solidFill>
              </a:rPr>
              <a:t> России и </a:t>
            </a:r>
            <a:r>
              <a:rPr lang="ru-RU" sz="4900" b="1" dirty="0" err="1">
                <a:solidFill>
                  <a:schemeClr val="tx1"/>
                </a:solidFill>
              </a:rPr>
              <a:t>Рособрнадзора</a:t>
            </a:r>
            <a:r>
              <a:rPr lang="ru-RU" sz="4900" b="1" dirty="0">
                <a:solidFill>
                  <a:schemeClr val="tx1"/>
                </a:solidFill>
              </a:rPr>
              <a:t> от </a:t>
            </a:r>
            <a:r>
              <a:rPr lang="en-US" sz="4900" b="1" dirty="0" smtClean="0">
                <a:solidFill>
                  <a:schemeClr val="tx1"/>
                </a:solidFill>
              </a:rPr>
              <a:t>04</a:t>
            </a:r>
            <a:r>
              <a:rPr lang="ru-RU" sz="4900" b="1" dirty="0" smtClean="0">
                <a:solidFill>
                  <a:schemeClr val="tx1"/>
                </a:solidFill>
              </a:rPr>
              <a:t>.</a:t>
            </a:r>
            <a:r>
              <a:rPr lang="en-US" sz="4900" b="1" dirty="0" smtClean="0">
                <a:solidFill>
                  <a:schemeClr val="tx1"/>
                </a:solidFill>
              </a:rPr>
              <a:t>04</a:t>
            </a:r>
            <a:r>
              <a:rPr lang="ru-RU" sz="4900" b="1" dirty="0" smtClean="0">
                <a:solidFill>
                  <a:schemeClr val="tx1"/>
                </a:solidFill>
              </a:rPr>
              <a:t>.20</a:t>
            </a:r>
            <a:r>
              <a:rPr lang="en-US" sz="4900" b="1" dirty="0" smtClean="0">
                <a:solidFill>
                  <a:schemeClr val="tx1"/>
                </a:solidFill>
              </a:rPr>
              <a:t>23</a:t>
            </a:r>
            <a:r>
              <a:rPr lang="ru-RU" sz="4900" b="1" dirty="0" smtClean="0">
                <a:solidFill>
                  <a:schemeClr val="tx1"/>
                </a:solidFill>
              </a:rPr>
              <a:t> </a:t>
            </a:r>
            <a:r>
              <a:rPr lang="ru-RU" sz="4900" b="1" dirty="0">
                <a:solidFill>
                  <a:schemeClr val="tx1"/>
                </a:solidFill>
              </a:rPr>
              <a:t>№ </a:t>
            </a:r>
            <a:r>
              <a:rPr lang="en-US" sz="4900" b="1" dirty="0" smtClean="0">
                <a:solidFill>
                  <a:schemeClr val="tx1"/>
                </a:solidFill>
              </a:rPr>
              <a:t>232</a:t>
            </a:r>
            <a:r>
              <a:rPr lang="ru-RU" sz="4900" b="1" dirty="0" smtClean="0">
                <a:solidFill>
                  <a:schemeClr val="tx1"/>
                </a:solidFill>
              </a:rPr>
              <a:t>/</a:t>
            </a:r>
            <a:r>
              <a:rPr lang="en-US" sz="4900" b="1" dirty="0" smtClean="0">
                <a:solidFill>
                  <a:schemeClr val="tx1"/>
                </a:solidFill>
              </a:rPr>
              <a:t>551</a:t>
            </a:r>
            <a:r>
              <a:rPr lang="ru-RU" sz="4900" b="1" dirty="0" smtClean="0">
                <a:solidFill>
                  <a:schemeClr val="tx1"/>
                </a:solidFill>
              </a:rPr>
              <a:t> </a:t>
            </a:r>
            <a:r>
              <a:rPr lang="ru-RU" sz="4900" b="1" dirty="0">
                <a:solidFill>
                  <a:schemeClr val="tx1"/>
                </a:solidFill>
              </a:rPr>
              <a:t>«Об утверждении Порядка проведения государственной итоговой аттестации по образовательным программам основного общего образования» (зарегистрирован Минюстом России </a:t>
            </a:r>
            <a:r>
              <a:rPr lang="ru-RU" sz="4900" b="1" dirty="0" smtClean="0">
                <a:solidFill>
                  <a:schemeClr val="tx1"/>
                </a:solidFill>
              </a:rPr>
              <a:t>1</a:t>
            </a:r>
            <a:r>
              <a:rPr lang="en-US" sz="4900" b="1" dirty="0" smtClean="0">
                <a:solidFill>
                  <a:schemeClr val="tx1"/>
                </a:solidFill>
              </a:rPr>
              <a:t>2</a:t>
            </a:r>
            <a:r>
              <a:rPr lang="ru-RU" sz="4900" b="1" dirty="0" smtClean="0">
                <a:solidFill>
                  <a:schemeClr val="tx1"/>
                </a:solidFill>
              </a:rPr>
              <a:t>.</a:t>
            </a:r>
            <a:r>
              <a:rPr lang="en-US" sz="4900" b="1" dirty="0" smtClean="0">
                <a:solidFill>
                  <a:schemeClr val="tx1"/>
                </a:solidFill>
              </a:rPr>
              <a:t>05</a:t>
            </a:r>
            <a:r>
              <a:rPr lang="ru-RU" sz="4900" b="1" dirty="0" smtClean="0">
                <a:solidFill>
                  <a:schemeClr val="tx1"/>
                </a:solidFill>
              </a:rPr>
              <a:t>.20</a:t>
            </a:r>
            <a:r>
              <a:rPr lang="en-US" sz="4900" b="1" dirty="0" smtClean="0">
                <a:solidFill>
                  <a:schemeClr val="tx1"/>
                </a:solidFill>
              </a:rPr>
              <a:t>23</a:t>
            </a:r>
            <a:r>
              <a:rPr lang="ru-RU" sz="4900" b="1" dirty="0" smtClean="0">
                <a:solidFill>
                  <a:schemeClr val="tx1"/>
                </a:solidFill>
              </a:rPr>
              <a:t>, </a:t>
            </a:r>
            <a:r>
              <a:rPr lang="ru-RU" sz="4900" b="1" dirty="0">
                <a:solidFill>
                  <a:schemeClr val="tx1"/>
                </a:solidFill>
              </a:rPr>
              <a:t>регистрационный № </a:t>
            </a:r>
            <a:r>
              <a:rPr lang="en-US" sz="4900" b="1" dirty="0" smtClean="0">
                <a:solidFill>
                  <a:schemeClr val="tx1"/>
                </a:solidFill>
              </a:rPr>
              <a:t>73292)</a:t>
            </a:r>
            <a:endParaRPr lang="ru-RU" sz="49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3800" b="1" dirty="0" smtClean="0">
                <a:solidFill>
                  <a:schemeClr val="tx1"/>
                </a:solidFill>
              </a:rPr>
              <a:t> </a:t>
            </a:r>
            <a:r>
              <a:rPr lang="ru-RU" sz="4500" b="1" dirty="0" smtClean="0">
                <a:solidFill>
                  <a:schemeClr val="tx1"/>
                </a:solidFill>
              </a:rPr>
              <a:t> </a:t>
            </a:r>
            <a:endParaRPr lang="ru-RU" sz="38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3800" b="1" u="sng" dirty="0" smtClean="0">
                <a:solidFill>
                  <a:schemeClr val="tx1"/>
                </a:solidFill>
              </a:rPr>
              <a:t> </a:t>
            </a:r>
            <a:endParaRPr lang="ru-RU" sz="38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К ОГЭ допускаются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/>
              <a:t>  Учащиеся  </a:t>
            </a:r>
            <a:r>
              <a:rPr lang="ru-RU" sz="4000" u="sng" dirty="0" smtClean="0">
                <a:solidFill>
                  <a:srgbClr val="FF0000"/>
                </a:solidFill>
              </a:rPr>
              <a:t>не имеющие </a:t>
            </a:r>
            <a:r>
              <a:rPr lang="ru-RU" sz="4000" dirty="0" smtClean="0">
                <a:solidFill>
                  <a:srgbClr val="FF0000"/>
                </a:solidFill>
              </a:rPr>
              <a:t>академической задолженности,</a:t>
            </a:r>
            <a:r>
              <a:rPr lang="ru-RU" sz="4000" dirty="0" smtClean="0"/>
              <a:t> в полном объеме выполнившие учебный план и если успешно   прошли </a:t>
            </a:r>
            <a:r>
              <a:rPr lang="ru-RU" sz="4000" dirty="0" smtClean="0">
                <a:solidFill>
                  <a:srgbClr val="FF0000"/>
                </a:solidFill>
              </a:rPr>
              <a:t>итоговое собеседование.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Итоговое собеседование</a:t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971601" y="2967827"/>
            <a:ext cx="7715199" cy="31583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  </a:t>
            </a: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14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Февраля- основной этап</a:t>
            </a: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13 марта </a:t>
            </a:r>
            <a:r>
              <a:rPr lang="ru-RU" sz="3200" dirty="0" smtClean="0">
                <a:solidFill>
                  <a:srgbClr val="002060"/>
                </a:solidFill>
              </a:rPr>
              <a:t>и </a:t>
            </a:r>
            <a:r>
              <a:rPr lang="ru-RU" sz="3200" dirty="0" smtClean="0">
                <a:solidFill>
                  <a:srgbClr val="002060"/>
                </a:solidFill>
              </a:rPr>
              <a:t>15 апреля-пересдача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971601" y="2737244"/>
            <a:ext cx="7715200" cy="403723"/>
          </a:xfrm>
        </p:spPr>
        <p:txBody>
          <a:bodyPr>
            <a:noAutofit/>
          </a:bodyPr>
          <a:lstStyle/>
          <a:p>
            <a:pPr algn="ctr"/>
            <a:r>
              <a:rPr lang="ru-RU" sz="3600" u="sng" dirty="0" smtClean="0">
                <a:solidFill>
                  <a:srgbClr val="FF0000"/>
                </a:solidFill>
              </a:rPr>
              <a:t>Сроки </a:t>
            </a:r>
            <a:r>
              <a:rPr lang="ru-RU" sz="3600" u="sng" dirty="0" smtClean="0">
                <a:solidFill>
                  <a:srgbClr val="FF0000"/>
                </a:solidFill>
              </a:rPr>
              <a:t>проведения</a:t>
            </a:r>
            <a:endParaRPr lang="ru-RU" sz="36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7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Предметы ОГЭ на аттестат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  <a:r>
              <a:rPr lang="ru-RU" sz="3200" u="sng" dirty="0" smtClean="0">
                <a:solidFill>
                  <a:srgbClr val="FF0000"/>
                </a:solidFill>
              </a:rPr>
              <a:t>Два обязательных предмета</a:t>
            </a:r>
          </a:p>
          <a:p>
            <a:pPr algn="ctr">
              <a:buNone/>
            </a:pPr>
            <a:r>
              <a:rPr lang="ru-RU" sz="3200" dirty="0" smtClean="0"/>
              <a:t>Русский язык           </a:t>
            </a:r>
          </a:p>
          <a:p>
            <a:pPr algn="ctr">
              <a:buNone/>
            </a:pPr>
            <a:r>
              <a:rPr lang="ru-RU" sz="3200" dirty="0" smtClean="0"/>
              <a:t>Математик</a:t>
            </a:r>
          </a:p>
          <a:p>
            <a:pPr algn="ctr">
              <a:buNone/>
            </a:pPr>
            <a:r>
              <a:rPr lang="ru-RU" sz="3200" u="sng" dirty="0" smtClean="0">
                <a:solidFill>
                  <a:srgbClr val="FF0000"/>
                </a:solidFill>
              </a:rPr>
              <a:t>Два предмета по выбору</a:t>
            </a:r>
          </a:p>
          <a:p>
            <a:pPr algn="ctr">
              <a:buNone/>
            </a:pPr>
            <a:endParaRPr lang="ru-RU" sz="3200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2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Предметы по выбору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Обществознание</a:t>
            </a:r>
          </a:p>
          <a:p>
            <a:r>
              <a:rPr lang="ru-RU" dirty="0" smtClean="0"/>
              <a:t>Физика</a:t>
            </a:r>
          </a:p>
          <a:p>
            <a:r>
              <a:rPr lang="ru-RU" dirty="0" smtClean="0"/>
              <a:t>Химия</a:t>
            </a:r>
          </a:p>
          <a:p>
            <a:r>
              <a:rPr lang="ru-RU" dirty="0" smtClean="0"/>
              <a:t>Биология</a:t>
            </a:r>
          </a:p>
          <a:p>
            <a:r>
              <a:rPr lang="ru-RU" dirty="0" smtClean="0"/>
              <a:t>История</a:t>
            </a:r>
          </a:p>
          <a:p>
            <a:r>
              <a:rPr lang="ru-RU" dirty="0" smtClean="0"/>
              <a:t>Литература</a:t>
            </a:r>
          </a:p>
          <a:p>
            <a:r>
              <a:rPr lang="ru-RU" dirty="0" smtClean="0"/>
              <a:t>Информатика</a:t>
            </a:r>
          </a:p>
          <a:p>
            <a:r>
              <a:rPr lang="ru-RU" dirty="0" smtClean="0"/>
              <a:t>География</a:t>
            </a:r>
          </a:p>
          <a:p>
            <a:r>
              <a:rPr lang="ru-RU" dirty="0" smtClean="0"/>
              <a:t>Английский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0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Продолжительность экзаменов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А</a:t>
            </a:r>
            <a:r>
              <a:rPr lang="ru-RU" dirty="0" smtClean="0"/>
              <a:t>нглийский язык (письменная часть) – </a:t>
            </a:r>
            <a:r>
              <a:rPr lang="ru-RU" dirty="0" smtClean="0">
                <a:solidFill>
                  <a:srgbClr val="FF0000"/>
                </a:solidFill>
              </a:rPr>
              <a:t>2 часа (120 минут)</a:t>
            </a:r>
          </a:p>
          <a:p>
            <a:pPr>
              <a:buNone/>
            </a:pPr>
            <a:r>
              <a:rPr lang="ru-RU" dirty="0" smtClean="0"/>
              <a:t>Английский язык (Говорение) – </a:t>
            </a:r>
            <a:r>
              <a:rPr lang="ru-RU" dirty="0" smtClean="0">
                <a:solidFill>
                  <a:srgbClr val="FF0000"/>
                </a:solidFill>
              </a:rPr>
              <a:t>15 минут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Информатика, география,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биология 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rgbClr val="FF0000"/>
                </a:solidFill>
              </a:rPr>
              <a:t>2 часа 30 минут (150 минут)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Физика, история,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обществознание, химия - </a:t>
            </a:r>
            <a:r>
              <a:rPr lang="ru-RU" dirty="0" smtClean="0">
                <a:solidFill>
                  <a:srgbClr val="FF0000"/>
                </a:solidFill>
              </a:rPr>
              <a:t>3 часа (180 минут)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Математика, русский язык, литература-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3 часа 55 минут (235 минут)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5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Разрешено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Гелевая</a:t>
            </a:r>
            <a:r>
              <a:rPr lang="ru-RU" dirty="0" smtClean="0">
                <a:solidFill>
                  <a:schemeClr val="tx1"/>
                </a:solidFill>
              </a:rPr>
              <a:t> ручка с чернилами черного цвета</a:t>
            </a:r>
          </a:p>
          <a:p>
            <a:r>
              <a:rPr lang="ru-RU" dirty="0" smtClean="0"/>
              <a:t>На математике – линейка</a:t>
            </a:r>
          </a:p>
          <a:p>
            <a:r>
              <a:rPr lang="ru-RU" dirty="0" smtClean="0"/>
              <a:t>На русском языке – орфографический словарь</a:t>
            </a:r>
          </a:p>
          <a:p>
            <a:r>
              <a:rPr lang="ru-RU" dirty="0" smtClean="0"/>
              <a:t>На литературе – тексты художественных </a:t>
            </a:r>
            <a:r>
              <a:rPr lang="ru-RU" dirty="0"/>
              <a:t>произведений орфографический словарь</a:t>
            </a:r>
            <a:endParaRPr lang="ru-RU" dirty="0" smtClean="0"/>
          </a:p>
          <a:p>
            <a:r>
              <a:rPr lang="ru-RU" dirty="0" smtClean="0"/>
              <a:t>На химии –</a:t>
            </a:r>
            <a:r>
              <a:rPr lang="ru-RU" dirty="0"/>
              <a:t> </a:t>
            </a:r>
            <a:r>
              <a:rPr lang="ru-RU" dirty="0" smtClean="0"/>
              <a:t>непрограммируемый калькулятор</a:t>
            </a:r>
          </a:p>
          <a:p>
            <a:r>
              <a:rPr lang="ru-RU" dirty="0" smtClean="0"/>
              <a:t>На физике - непрограммируемый калькулятор и линейка</a:t>
            </a:r>
          </a:p>
          <a:p>
            <a:r>
              <a:rPr lang="ru-RU" dirty="0" smtClean="0"/>
              <a:t>На географии - непрограммируемый калькулятор, атлас,  линейка </a:t>
            </a:r>
          </a:p>
          <a:p>
            <a:r>
              <a:rPr lang="ru-RU" dirty="0" smtClean="0"/>
              <a:t>На биологии - непрограммируемый калькулятор,  линейка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7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Запрещено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Наличие </a:t>
            </a:r>
            <a:r>
              <a:rPr lang="ru-RU" sz="2400" dirty="0" smtClean="0">
                <a:solidFill>
                  <a:srgbClr val="FF0000"/>
                </a:solidFill>
              </a:rPr>
              <a:t>средств связи</a:t>
            </a:r>
            <a:r>
              <a:rPr lang="ru-RU" sz="2400" dirty="0" smtClean="0"/>
              <a:t>, справочных материалов, письменных заметок и других средств хранения и передачи информации</a:t>
            </a:r>
          </a:p>
          <a:p>
            <a:r>
              <a:rPr lang="ru-RU" sz="2400" dirty="0" smtClean="0"/>
              <a:t>Вынос из аудиторий и ППЭ экзаменационных материалов</a:t>
            </a:r>
          </a:p>
          <a:p>
            <a:r>
              <a:rPr lang="ru-RU" sz="2400" dirty="0" smtClean="0"/>
              <a:t>Оказание содействия другим участникам ОГЭ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99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1015</TotalTime>
  <Words>372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Аспект</vt:lpstr>
      <vt:lpstr>ОСНОВНОЙ ГОСУДАРСТВЕННЫЙ ЭКЗАМЕН</vt:lpstr>
      <vt:lpstr>Общая информация о ОГЭ</vt:lpstr>
      <vt:lpstr>К ОГЭ допускаются</vt:lpstr>
      <vt:lpstr>Итоговое собеседование по русскому языку</vt:lpstr>
      <vt:lpstr>Предметы ОГЭ на аттестат</vt:lpstr>
      <vt:lpstr>Предметы по выбору </vt:lpstr>
      <vt:lpstr>Продолжительность экзаменов</vt:lpstr>
      <vt:lpstr>Разрешено</vt:lpstr>
      <vt:lpstr>Запрещено</vt:lpstr>
      <vt:lpstr>Апелляция</vt:lpstr>
      <vt:lpstr>Информирование о ОГЭ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ГОСУДАРСТВЕННЫЙ ЭКЗАМЕН</dc:title>
  <dc:creator>Пользователь</dc:creator>
  <cp:lastModifiedBy>Пользователь</cp:lastModifiedBy>
  <cp:revision>66</cp:revision>
  <dcterms:created xsi:type="dcterms:W3CDTF">2016-10-10T08:32:28Z</dcterms:created>
  <dcterms:modified xsi:type="dcterms:W3CDTF">2023-10-30T09:01:19Z</dcterms:modified>
</cp:coreProperties>
</file>